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1339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00F9-9C72-428C-92D5-62B821FD813A}" type="datetimeFigureOut">
              <a:rPr lang="fr-FR" smtClean="0"/>
              <a:t>02/12/2023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5110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00F9-9C72-428C-92D5-62B821FD813A}" type="datetimeFigureOut">
              <a:rPr lang="fr-FR" smtClean="0"/>
              <a:t>02/12/2023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1095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00F9-9C72-428C-92D5-62B821FD813A}" type="datetimeFigureOut">
              <a:rPr lang="fr-FR" smtClean="0"/>
              <a:t>02/12/2023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824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00F9-9C72-428C-92D5-62B821FD813A}" type="datetimeFigureOut">
              <a:rPr lang="fr-FR" smtClean="0"/>
              <a:t>02/12/2023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5067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00F9-9C72-428C-92D5-62B821FD813A}" type="datetimeFigureOut">
              <a:rPr lang="fr-FR" smtClean="0"/>
              <a:t>02/12/2023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137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00F9-9C72-428C-92D5-62B821FD813A}" type="datetimeFigureOut">
              <a:rPr lang="fr-FR" smtClean="0"/>
              <a:t>02/12/2023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3410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00F9-9C72-428C-92D5-62B821FD813A}" type="datetimeFigureOut">
              <a:rPr lang="fr-FR" smtClean="0"/>
              <a:t>02/12/2023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0073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00F9-9C72-428C-92D5-62B821FD813A}" type="datetimeFigureOut">
              <a:rPr lang="fr-FR" smtClean="0"/>
              <a:t>02/12/2023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2884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00F9-9C72-428C-92D5-62B821FD813A}" type="datetimeFigureOut">
              <a:rPr lang="fr-FR" smtClean="0"/>
              <a:t>02/12/2023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088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00F9-9C72-428C-92D5-62B821FD813A}" type="datetimeFigureOut">
              <a:rPr lang="fr-FR" smtClean="0"/>
              <a:t>02/12/2023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541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00F9-9C72-428C-92D5-62B821FD813A}" type="datetimeFigureOut">
              <a:rPr lang="fr-FR" smtClean="0"/>
              <a:t>02/12/2023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0810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800F9-9C72-428C-92D5-62B821FD813A}" type="datetimeFigureOut">
              <a:rPr lang="fr-FR" smtClean="0"/>
              <a:t>02/12/2023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032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7065B611-1866-48BF-AD3A-358C1087E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/>
              <a:t>#5 </a:t>
            </a:r>
            <a:r>
              <a:rPr lang="fr-FR" sz="4000" b="1" dirty="0" err="1"/>
              <a:t>Looking</a:t>
            </a:r>
            <a:r>
              <a:rPr lang="fr-FR" sz="4000" b="1" dirty="0"/>
              <a:t> for </a:t>
            </a:r>
            <a:r>
              <a:rPr lang="fr-FR" sz="4000" b="1" dirty="0" err="1"/>
              <a:t>leverage</a:t>
            </a:r>
            <a:br>
              <a:rPr lang="fr-FR" b="1" dirty="0"/>
            </a:br>
            <a:r>
              <a:rPr lang="en-US" sz="2000" dirty="0"/>
              <a:t>Identify the system’s leverage points and suggest ways to change the undesirable behavior. </a:t>
            </a:r>
            <a:endParaRPr lang="fr-FR" b="1" dirty="0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510382F5-BF0D-464A-B2A2-0E0DA86C697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10526" y="1878615"/>
            <a:ext cx="8522947" cy="4749196"/>
          </a:xfrm>
          <a:prstGeom prst="rect">
            <a:avLst/>
          </a:prstGeom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53AFA370-1494-4328-8862-910CDF1E4160}"/>
              </a:ext>
            </a:extLst>
          </p:cNvPr>
          <p:cNvSpPr/>
          <p:nvPr/>
        </p:nvSpPr>
        <p:spPr>
          <a:xfrm>
            <a:off x="2155371" y="2437331"/>
            <a:ext cx="402149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dirty="0" err="1">
                <a:solidFill>
                  <a:schemeClr val="accent1"/>
                </a:solidFill>
              </a:rPr>
              <a:t>Using</a:t>
            </a:r>
            <a:r>
              <a:rPr lang="fr-FR" sz="2800" dirty="0">
                <a:solidFill>
                  <a:schemeClr val="accent1"/>
                </a:solidFill>
              </a:rPr>
              <a:t> the model, show the </a:t>
            </a:r>
            <a:r>
              <a:rPr lang="fr-FR" sz="2800" dirty="0" err="1">
                <a:solidFill>
                  <a:schemeClr val="accent1"/>
                </a:solidFill>
              </a:rPr>
              <a:t>leverage</a:t>
            </a:r>
            <a:r>
              <a:rPr lang="fr-FR" sz="2800" dirty="0">
                <a:solidFill>
                  <a:schemeClr val="accent1"/>
                </a:solidFill>
              </a:rPr>
              <a:t> points </a:t>
            </a:r>
            <a:r>
              <a:rPr lang="fr-FR" sz="2800" dirty="0" err="1">
                <a:solidFill>
                  <a:schemeClr val="accent1"/>
                </a:solidFill>
              </a:rPr>
              <a:t>that</a:t>
            </a:r>
            <a:r>
              <a:rPr lang="fr-FR" sz="2800" dirty="0">
                <a:solidFill>
                  <a:schemeClr val="accent1"/>
                </a:solidFill>
              </a:rPr>
              <a:t> </a:t>
            </a:r>
            <a:r>
              <a:rPr lang="fr-FR" sz="2800" dirty="0" err="1">
                <a:solidFill>
                  <a:schemeClr val="accent1"/>
                </a:solidFill>
              </a:rPr>
              <a:t>underlie</a:t>
            </a:r>
            <a:r>
              <a:rPr lang="fr-FR" sz="2800" dirty="0">
                <a:solidFill>
                  <a:schemeClr val="accent1"/>
                </a:solidFill>
              </a:rPr>
              <a:t> </a:t>
            </a:r>
            <a:r>
              <a:rPr lang="fr-FR" sz="2800" dirty="0" err="1">
                <a:solidFill>
                  <a:schemeClr val="accent1"/>
                </a:solidFill>
              </a:rPr>
              <a:t>your</a:t>
            </a:r>
            <a:r>
              <a:rPr lang="fr-FR" sz="2800" dirty="0">
                <a:solidFill>
                  <a:schemeClr val="accent1"/>
                </a:solidFill>
              </a:rPr>
              <a:t> </a:t>
            </a:r>
            <a:r>
              <a:rPr lang="fr-FR" sz="2800" dirty="0" err="1">
                <a:solidFill>
                  <a:schemeClr val="accent1"/>
                </a:solidFill>
              </a:rPr>
              <a:t>recommended</a:t>
            </a:r>
            <a:r>
              <a:rPr lang="fr-FR" sz="2800" dirty="0">
                <a:solidFill>
                  <a:schemeClr val="accent1"/>
                </a:solidFill>
              </a:rPr>
              <a:t> actions</a:t>
            </a:r>
          </a:p>
        </p:txBody>
      </p:sp>
      <p:sp>
        <p:nvSpPr>
          <p:cNvPr id="3" name="Espace réservé du contenu 13">
            <a:extLst>
              <a:ext uri="{FF2B5EF4-FFF2-40B4-BE49-F238E27FC236}">
                <a16:creationId xmlns:a16="http://schemas.microsoft.com/office/drawing/2014/main" id="{91559D6B-005E-77E2-FBEC-EEC32B2E54D6}"/>
              </a:ext>
            </a:extLst>
          </p:cNvPr>
          <p:cNvSpPr txBox="1">
            <a:spLocks/>
          </p:cNvSpPr>
          <p:nvPr/>
        </p:nvSpPr>
        <p:spPr>
          <a:xfrm>
            <a:off x="168488" y="6067682"/>
            <a:ext cx="3153505" cy="596491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fr-FR" sz="1600" b="1" dirty="0">
                <a:latin typeface="Avenir Next Condensed" panose="020B0506020202020204" pitchFamily="34" charset="0"/>
              </a:rPr>
              <a:t>Tell and </a:t>
            </a:r>
            <a:r>
              <a:rPr lang="fr-FR" sz="1600" b="1" dirty="0" err="1">
                <a:latin typeface="Avenir Next Condensed" panose="020B0506020202020204" pitchFamily="34" charset="0"/>
              </a:rPr>
              <a:t>share</a:t>
            </a:r>
            <a:r>
              <a:rPr lang="fr-FR" sz="1600" b="1" dirty="0">
                <a:latin typeface="Avenir Next Condensed" panose="020B0506020202020204" pitchFamily="34" charset="0"/>
              </a:rPr>
              <a:t> </a:t>
            </a:r>
            <a:r>
              <a:rPr lang="fr-FR" sz="1600" b="1" dirty="0" err="1">
                <a:latin typeface="Avenir Next Condensed" panose="020B0506020202020204" pitchFamily="34" charset="0"/>
              </a:rPr>
              <a:t>your</a:t>
            </a:r>
            <a:r>
              <a:rPr lang="fr-FR" sz="1600" b="1" dirty="0">
                <a:latin typeface="Avenir Next Condensed" panose="020B0506020202020204" pitchFamily="34" charset="0"/>
              </a:rPr>
              <a:t> story: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fr-FR" sz="1800" u="sng" dirty="0">
                <a:solidFill>
                  <a:schemeClr val="accent1"/>
                </a:solidFill>
                <a:latin typeface="Avenir Next Condensed" panose="020B0506020202020204" pitchFamily="34" charset="0"/>
              </a:rPr>
              <a:t>Link to insightmaker.com online story</a:t>
            </a:r>
          </a:p>
        </p:txBody>
      </p:sp>
    </p:spTree>
    <p:extLst>
      <p:ext uri="{BB962C8B-B14F-4D97-AF65-F5344CB8AC3E}">
        <p14:creationId xmlns:p14="http://schemas.microsoft.com/office/powerpoint/2010/main" val="55496221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2893</TotalTime>
  <Words>46</Words>
  <Application>Microsoft Office PowerPoint</Application>
  <PresentationFormat>Affichage à l'écran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Avenir Next Condensed</vt:lpstr>
      <vt:lpstr>Arial</vt:lpstr>
      <vt:lpstr>Calibri</vt:lpstr>
      <vt:lpstr>Calibri Light</vt:lpstr>
      <vt:lpstr>Thème Office</vt:lpstr>
      <vt:lpstr>#5 Looking for leverage Identify the system’s leverage points and suggest ways to change the undesirable behavior.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What’s the problem?</dc:title>
  <dc:creator>GUTHRIE Cameron</dc:creator>
  <cp:lastModifiedBy>GUTHRIE Cameron</cp:lastModifiedBy>
  <cp:revision>20</cp:revision>
  <dcterms:created xsi:type="dcterms:W3CDTF">2020-03-23T16:27:06Z</dcterms:created>
  <dcterms:modified xsi:type="dcterms:W3CDTF">2023-12-02T06:03:32Z</dcterms:modified>
</cp:coreProperties>
</file>